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DIN Next Bold" charset="1" panose="020B0803020203050203"/>
      <p:regular r:id="rId29"/>
    </p:embeddedFont>
    <p:embeddedFont>
      <p:font typeface="DIN Next" charset="1" panose="020B05030202030502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93337" y="-2283412"/>
            <a:ext cx="10007812" cy="10790094"/>
          </a:xfrm>
          <a:custGeom>
            <a:avLst/>
            <a:gdLst/>
            <a:ahLst/>
            <a:cxnLst/>
            <a:rect r="r" b="b" t="t" l="l"/>
            <a:pathLst>
              <a:path h="10790094" w="10007812">
                <a:moveTo>
                  <a:pt x="0" y="10790094"/>
                </a:moveTo>
                <a:lnTo>
                  <a:pt x="10007812" y="10790094"/>
                </a:lnTo>
                <a:lnTo>
                  <a:pt x="10007812" y="0"/>
                </a:lnTo>
                <a:lnTo>
                  <a:pt x="0" y="0"/>
                </a:lnTo>
                <a:lnTo>
                  <a:pt x="0" y="10790094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0502" y="8800858"/>
            <a:ext cx="1138997" cy="640111"/>
          </a:xfrm>
          <a:custGeom>
            <a:avLst/>
            <a:gdLst/>
            <a:ahLst/>
            <a:cxnLst/>
            <a:rect r="r" b="b" t="t" l="l"/>
            <a:pathLst>
              <a:path h="640111" w="1138997">
                <a:moveTo>
                  <a:pt x="0" y="0"/>
                </a:moveTo>
                <a:lnTo>
                  <a:pt x="1138996" y="0"/>
                </a:lnTo>
                <a:lnTo>
                  <a:pt x="1138996" y="640111"/>
                </a:lnTo>
                <a:lnTo>
                  <a:pt x="0" y="640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88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6728466">
            <a:off x="6110229" y="1618625"/>
            <a:ext cx="13502735" cy="7038301"/>
          </a:xfrm>
          <a:custGeom>
            <a:avLst/>
            <a:gdLst/>
            <a:ahLst/>
            <a:cxnLst/>
            <a:rect r="r" b="b" t="t" l="l"/>
            <a:pathLst>
              <a:path h="7038301" w="13502735">
                <a:moveTo>
                  <a:pt x="0" y="7038300"/>
                </a:moveTo>
                <a:lnTo>
                  <a:pt x="13502735" y="7038300"/>
                </a:lnTo>
                <a:lnTo>
                  <a:pt x="13502735" y="0"/>
                </a:lnTo>
                <a:lnTo>
                  <a:pt x="0" y="0"/>
                </a:lnTo>
                <a:lnTo>
                  <a:pt x="0" y="70383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1328466">
            <a:off x="14842589" y="-317067"/>
            <a:ext cx="5006502" cy="12934416"/>
            <a:chOff x="0" y="0"/>
            <a:chExt cx="1438545" cy="3716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8545" cy="3716515"/>
            </a:xfrm>
            <a:custGeom>
              <a:avLst/>
              <a:gdLst/>
              <a:ahLst/>
              <a:cxnLst/>
              <a:rect r="r" b="b" t="t" l="l"/>
              <a:pathLst>
                <a:path h="3716515" w="1438545">
                  <a:moveTo>
                    <a:pt x="0" y="0"/>
                  </a:moveTo>
                  <a:lnTo>
                    <a:pt x="1438545" y="0"/>
                  </a:lnTo>
                  <a:lnTo>
                    <a:pt x="1438545" y="3716515"/>
                  </a:lnTo>
                  <a:lnTo>
                    <a:pt x="0" y="3716515"/>
                  </a:ln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438545" cy="379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03221" y="6288285"/>
            <a:ext cx="5795721" cy="3948335"/>
          </a:xfrm>
          <a:custGeom>
            <a:avLst/>
            <a:gdLst/>
            <a:ahLst/>
            <a:cxnLst/>
            <a:rect r="r" b="b" t="t" l="l"/>
            <a:pathLst>
              <a:path h="3948335" w="5795721">
                <a:moveTo>
                  <a:pt x="0" y="0"/>
                </a:moveTo>
                <a:lnTo>
                  <a:pt x="5795722" y="0"/>
                </a:lnTo>
                <a:lnTo>
                  <a:pt x="5795722" y="3948335"/>
                </a:lnTo>
                <a:lnTo>
                  <a:pt x="0" y="394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6314" y="1694621"/>
            <a:ext cx="8852038" cy="343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1"/>
              </a:lnSpc>
            </a:pPr>
            <a:r>
              <a:rPr lang="en-US" sz="9315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Semester Project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830" y="628650"/>
            <a:ext cx="11105360" cy="14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3816" b="true">
                <a:solidFill>
                  <a:srgbClr val="000000"/>
                </a:solidFill>
                <a:latin typeface="DIN Next Bold"/>
                <a:ea typeface="DIN Next Bold"/>
                <a:cs typeface="DIN Next Bold"/>
                <a:sym typeface="DIN Next Bold"/>
              </a:rPr>
              <a:t>CE7</a:t>
            </a:r>
            <a:r>
              <a:rPr lang="en-US" sz="3816" b="true">
                <a:solidFill>
                  <a:srgbClr val="000000"/>
                </a:solidFill>
                <a:latin typeface="DIN Next Bold"/>
                <a:ea typeface="DIN Next Bold"/>
                <a:cs typeface="DIN Next Bold"/>
                <a:sym typeface="DIN Next Bold"/>
              </a:rPr>
              <a:t>029 </a:t>
            </a:r>
          </a:p>
          <a:p>
            <a:pPr algn="l">
              <a:lnSpc>
                <a:spcPts val="5622"/>
              </a:lnSpc>
            </a:pPr>
            <a:r>
              <a:rPr lang="en-US" sz="4016" b="true">
                <a:solidFill>
                  <a:srgbClr val="000000"/>
                </a:solidFill>
                <a:latin typeface="DIN Next Bold"/>
                <a:ea typeface="DIN Next Bold"/>
                <a:cs typeface="DIN Next Bold"/>
                <a:sym typeface="DIN Next Bold"/>
              </a:rPr>
              <a:t>Numerical Modelling of Offshore Wind Turbines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6314" y="7183035"/>
            <a:ext cx="3467102" cy="960825"/>
            <a:chOff x="0" y="0"/>
            <a:chExt cx="4622803" cy="12811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3093025" cy="623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81"/>
                </a:lnSpc>
              </a:pPr>
              <a:r>
                <a:rPr lang="en-US" sz="2929" spc="29">
                  <a:solidFill>
                    <a:srgbClr val="2D2A21"/>
                  </a:solidFill>
                  <a:latin typeface="DIN Next"/>
                  <a:ea typeface="DIN Next"/>
                  <a:cs typeface="DIN Next"/>
                  <a:sym typeface="DIN Next"/>
                </a:rPr>
                <a:t>Prepared By: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6801"/>
              <a:ext cx="4622803" cy="674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11"/>
                </a:lnSpc>
              </a:pPr>
              <a:r>
                <a:rPr lang="en-US" b="true" sz="3135" spc="31">
                  <a:solidFill>
                    <a:srgbClr val="14455D"/>
                  </a:solidFill>
                  <a:latin typeface="DIN Next Bold"/>
                  <a:ea typeface="DIN Next Bold"/>
                  <a:cs typeface="DIN Next Bold"/>
                  <a:sym typeface="DIN Next Bold"/>
                </a:rPr>
                <a:t>Bilge Kutay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6314" y="5784060"/>
            <a:ext cx="5078135" cy="960825"/>
            <a:chOff x="0" y="0"/>
            <a:chExt cx="6770847" cy="12811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4530237" cy="623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81"/>
                </a:lnSpc>
              </a:pPr>
              <a:r>
                <a:rPr lang="en-US" sz="2929" spc="29">
                  <a:solidFill>
                    <a:srgbClr val="2D2A21"/>
                  </a:solidFill>
                  <a:latin typeface="DIN Next"/>
                  <a:ea typeface="DIN Next"/>
                  <a:cs typeface="DIN Next"/>
                  <a:sym typeface="DIN Next"/>
                </a:rPr>
                <a:t>Instructor: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6801"/>
              <a:ext cx="6770847" cy="674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11"/>
                </a:lnSpc>
              </a:pPr>
              <a:r>
                <a:rPr lang="en-US" b="true" sz="3135" spc="31">
                  <a:solidFill>
                    <a:srgbClr val="14455D"/>
                  </a:solidFill>
                  <a:latin typeface="DIN Next Bold"/>
                  <a:ea typeface="DIN Next Bold"/>
                  <a:cs typeface="DIN Next Bold"/>
                  <a:sym typeface="DIN Next Bold"/>
                </a:rPr>
                <a:t>Assoc. Prof. Dr. Elif Oğuz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525749" y="263419"/>
            <a:ext cx="3467102" cy="51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1"/>
              </a:lnSpc>
            </a:pPr>
            <a:r>
              <a:rPr lang="en-US" b="true" sz="3135" spc="31">
                <a:solidFill>
                  <a:srgbClr val="EFFEFF"/>
                </a:solidFill>
                <a:latin typeface="DIN Next Bold"/>
                <a:ea typeface="DIN Next Bold"/>
                <a:cs typeface="DIN Next Bold"/>
                <a:sym typeface="DIN Next Bold"/>
              </a:rPr>
              <a:t>20/06/2025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088" y="2341834"/>
            <a:ext cx="254206" cy="2542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6088" y="4081406"/>
            <a:ext cx="254206" cy="2542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6088" y="5869736"/>
            <a:ext cx="254206" cy="2542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6088" y="7658065"/>
            <a:ext cx="254206" cy="25420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75463" y="2729770"/>
            <a:ext cx="5055398" cy="5055398"/>
          </a:xfrm>
          <a:custGeom>
            <a:avLst/>
            <a:gdLst/>
            <a:ahLst/>
            <a:cxnLst/>
            <a:rect r="r" b="b" t="t" l="l"/>
            <a:pathLst>
              <a:path h="5055398" w="5055398">
                <a:moveTo>
                  <a:pt x="0" y="0"/>
                </a:moveTo>
                <a:lnTo>
                  <a:pt x="5055398" y="0"/>
                </a:lnTo>
                <a:lnTo>
                  <a:pt x="5055398" y="5055398"/>
                </a:lnTo>
                <a:lnTo>
                  <a:pt x="0" y="505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6088" y="494854"/>
            <a:ext cx="9690437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766" y="2109343"/>
            <a:ext cx="8689081" cy="655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Analyzed the Response Amplitude Operators (RAOs)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Represent the ratio of the systems response to the wave amplitude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Most important is the wave excitation range between 0.05-0.25 Hz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Natural frequency in this range means there is a risk of resonance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094" y="1768732"/>
            <a:ext cx="16214213" cy="3688733"/>
          </a:xfrm>
          <a:custGeom>
            <a:avLst/>
            <a:gdLst/>
            <a:ahLst/>
            <a:cxnLst/>
            <a:rect r="r" b="b" t="t" l="l"/>
            <a:pathLst>
              <a:path h="3688733" w="16214213">
                <a:moveTo>
                  <a:pt x="0" y="0"/>
                </a:moveTo>
                <a:lnTo>
                  <a:pt x="16214213" y="0"/>
                </a:lnTo>
                <a:lnTo>
                  <a:pt x="16214213" y="3688734"/>
                </a:lnTo>
                <a:lnTo>
                  <a:pt x="0" y="3688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94" y="6004808"/>
            <a:ext cx="16214213" cy="3668466"/>
          </a:xfrm>
          <a:custGeom>
            <a:avLst/>
            <a:gdLst/>
            <a:ahLst/>
            <a:cxnLst/>
            <a:rect r="r" b="b" t="t" l="l"/>
            <a:pathLst>
              <a:path h="3668466" w="16214213">
                <a:moveTo>
                  <a:pt x="0" y="0"/>
                </a:moveTo>
                <a:lnTo>
                  <a:pt x="16214213" y="0"/>
                </a:lnTo>
                <a:lnTo>
                  <a:pt x="16214213" y="3668465"/>
                </a:lnTo>
                <a:lnTo>
                  <a:pt x="0" y="3668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4627" y="2276838"/>
            <a:ext cx="703025" cy="703025"/>
          </a:xfrm>
          <a:custGeom>
            <a:avLst/>
            <a:gdLst/>
            <a:ahLst/>
            <a:cxnLst/>
            <a:rect r="r" b="b" t="t" l="l"/>
            <a:pathLst>
              <a:path h="703025" w="703025">
                <a:moveTo>
                  <a:pt x="0" y="0"/>
                </a:moveTo>
                <a:lnTo>
                  <a:pt x="703025" y="0"/>
                </a:lnTo>
                <a:lnTo>
                  <a:pt x="703025" y="703025"/>
                </a:lnTo>
                <a:lnTo>
                  <a:pt x="0" y="70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6088" y="494854"/>
            <a:ext cx="9690437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11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18292" y="2628350"/>
            <a:ext cx="703025" cy="703025"/>
          </a:xfrm>
          <a:custGeom>
            <a:avLst/>
            <a:gdLst/>
            <a:ahLst/>
            <a:cxnLst/>
            <a:rect r="r" b="b" t="t" l="l"/>
            <a:pathLst>
              <a:path h="703025" w="703025">
                <a:moveTo>
                  <a:pt x="0" y="0"/>
                </a:moveTo>
                <a:lnTo>
                  <a:pt x="703025" y="0"/>
                </a:lnTo>
                <a:lnTo>
                  <a:pt x="703025" y="703025"/>
                </a:lnTo>
                <a:lnTo>
                  <a:pt x="0" y="70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44211" y="6357576"/>
            <a:ext cx="703025" cy="703025"/>
          </a:xfrm>
          <a:custGeom>
            <a:avLst/>
            <a:gdLst/>
            <a:ahLst/>
            <a:cxnLst/>
            <a:rect r="r" b="b" t="t" l="l"/>
            <a:pathLst>
              <a:path h="703025" w="703025">
                <a:moveTo>
                  <a:pt x="0" y="0"/>
                </a:moveTo>
                <a:lnTo>
                  <a:pt x="703025" y="0"/>
                </a:lnTo>
                <a:lnTo>
                  <a:pt x="703025" y="703025"/>
                </a:lnTo>
                <a:lnTo>
                  <a:pt x="0" y="70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96473" y="2628350"/>
            <a:ext cx="703025" cy="703025"/>
          </a:xfrm>
          <a:custGeom>
            <a:avLst/>
            <a:gdLst/>
            <a:ahLst/>
            <a:cxnLst/>
            <a:rect r="r" b="b" t="t" l="l"/>
            <a:pathLst>
              <a:path h="703025" w="703025">
                <a:moveTo>
                  <a:pt x="0" y="0"/>
                </a:moveTo>
                <a:lnTo>
                  <a:pt x="703025" y="0"/>
                </a:lnTo>
                <a:lnTo>
                  <a:pt x="703025" y="703025"/>
                </a:lnTo>
                <a:lnTo>
                  <a:pt x="0" y="70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44961" y="6709088"/>
            <a:ext cx="703025" cy="703025"/>
          </a:xfrm>
          <a:custGeom>
            <a:avLst/>
            <a:gdLst/>
            <a:ahLst/>
            <a:cxnLst/>
            <a:rect r="r" b="b" t="t" l="l"/>
            <a:pathLst>
              <a:path h="703025" w="703025">
                <a:moveTo>
                  <a:pt x="0" y="0"/>
                </a:moveTo>
                <a:lnTo>
                  <a:pt x="703025" y="0"/>
                </a:lnTo>
                <a:lnTo>
                  <a:pt x="703025" y="703025"/>
                </a:lnTo>
                <a:lnTo>
                  <a:pt x="0" y="70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21317" y="2025212"/>
            <a:ext cx="1104653" cy="43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0.058 Hz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7385687" y="2462119"/>
            <a:ext cx="220201" cy="3324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103120" y="-549735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9696504"/>
                </a:moveTo>
                <a:lnTo>
                  <a:pt x="8993507" y="9696504"/>
                </a:lnTo>
                <a:lnTo>
                  <a:pt x="8993507" y="0"/>
                </a:lnTo>
                <a:lnTo>
                  <a:pt x="0" y="0"/>
                </a:lnTo>
                <a:lnTo>
                  <a:pt x="0" y="9696504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3090" r="-991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20148" y="1244769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2976">
            <a:off x="-1813115" y="6989950"/>
            <a:ext cx="7004117" cy="6008046"/>
          </a:xfrm>
          <a:custGeom>
            <a:avLst/>
            <a:gdLst/>
            <a:ahLst/>
            <a:cxnLst/>
            <a:rect r="r" b="b" t="t" l="l"/>
            <a:pathLst>
              <a:path h="6008046" w="7004117">
                <a:moveTo>
                  <a:pt x="0" y="0"/>
                </a:moveTo>
                <a:lnTo>
                  <a:pt x="7004117" y="0"/>
                </a:lnTo>
                <a:lnTo>
                  <a:pt x="7004117" y="6008046"/>
                </a:lnTo>
                <a:lnTo>
                  <a:pt x="0" y="600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7494" y="3046475"/>
            <a:ext cx="254206" cy="2542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7494" y="4360099"/>
            <a:ext cx="254206" cy="2542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51964" y="2788819"/>
            <a:ext cx="11251162" cy="202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Analysis of load cases 3.1 and 3.2</a:t>
            </a:r>
          </a:p>
          <a:p>
            <a:pPr algn="l">
              <a:lnSpc>
                <a:spcPts val="5179"/>
              </a:lnSpc>
            </a:pPr>
          </a:p>
          <a:p>
            <a:pPr algn="l" marL="0" indent="0" lvl="0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Impact of second-order effects (QTF)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56866" y="6093628"/>
            <a:ext cx="16974268" cy="1261675"/>
          </a:xfrm>
          <a:custGeom>
            <a:avLst/>
            <a:gdLst/>
            <a:ahLst/>
            <a:cxnLst/>
            <a:rect r="r" b="b" t="t" l="l"/>
            <a:pathLst>
              <a:path h="1261675" w="16974268">
                <a:moveTo>
                  <a:pt x="0" y="0"/>
                </a:moveTo>
                <a:lnTo>
                  <a:pt x="16974268" y="0"/>
                </a:lnTo>
                <a:lnTo>
                  <a:pt x="16974268" y="1261676"/>
                </a:lnTo>
                <a:lnTo>
                  <a:pt x="0" y="1261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266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7494" y="652843"/>
            <a:ext cx="16295108" cy="178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Pre-existing Model Analysis:</a:t>
            </a:r>
          </a:p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Wave and Wind Induced Tests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088" y="2385493"/>
            <a:ext cx="254206" cy="2542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6088" y="4724006"/>
            <a:ext cx="254206" cy="2542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710981"/>
            <a:ext cx="8580746" cy="4054403"/>
          </a:xfrm>
          <a:custGeom>
            <a:avLst/>
            <a:gdLst/>
            <a:ahLst/>
            <a:cxnLst/>
            <a:rect r="r" b="b" t="t" l="l"/>
            <a:pathLst>
              <a:path h="4054403" w="8580746">
                <a:moveTo>
                  <a:pt x="0" y="0"/>
                </a:moveTo>
                <a:lnTo>
                  <a:pt x="8580746" y="0"/>
                </a:lnTo>
                <a:lnTo>
                  <a:pt x="8580746" y="4054403"/>
                </a:lnTo>
                <a:lnTo>
                  <a:pt x="0" y="405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5131153"/>
            <a:ext cx="8580746" cy="4065129"/>
          </a:xfrm>
          <a:custGeom>
            <a:avLst/>
            <a:gdLst/>
            <a:ahLst/>
            <a:cxnLst/>
            <a:rect r="r" b="b" t="t" l="l"/>
            <a:pathLst>
              <a:path h="4065129" w="8580746">
                <a:moveTo>
                  <a:pt x="0" y="0"/>
                </a:moveTo>
                <a:lnTo>
                  <a:pt x="8580746" y="0"/>
                </a:lnTo>
                <a:lnTo>
                  <a:pt x="8580746" y="4065129"/>
                </a:lnTo>
                <a:lnTo>
                  <a:pt x="0" y="40651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6088" y="580579"/>
            <a:ext cx="969043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3.1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33585" y="4341609"/>
            <a:ext cx="2828801" cy="51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2"/>
              </a:lnSpc>
            </a:pPr>
            <a:r>
              <a:rPr lang="en-US" b="true" sz="28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Solution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173196"/>
            <a:ext cx="7704839" cy="360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Used not just the platform, but the whole system including mooring lines, platform, tower and blades</a:t>
            </a:r>
          </a:p>
          <a:p>
            <a:pPr algn="l" marL="0" indent="0" lvl="0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 strike="noStrike" u="none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The same conclusion can be observed for the surge motion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088" y="2385493"/>
            <a:ext cx="254206" cy="2542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6088" y="4724006"/>
            <a:ext cx="254206" cy="2542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56824" y="709648"/>
            <a:ext cx="9052374" cy="4141461"/>
          </a:xfrm>
          <a:custGeom>
            <a:avLst/>
            <a:gdLst/>
            <a:ahLst/>
            <a:cxnLst/>
            <a:rect r="r" b="b" t="t" l="l"/>
            <a:pathLst>
              <a:path h="4141461" w="9052374">
                <a:moveTo>
                  <a:pt x="0" y="0"/>
                </a:moveTo>
                <a:lnTo>
                  <a:pt x="9052373" y="0"/>
                </a:lnTo>
                <a:lnTo>
                  <a:pt x="9052373" y="4141461"/>
                </a:lnTo>
                <a:lnTo>
                  <a:pt x="0" y="4141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6824" y="5255066"/>
            <a:ext cx="9052374" cy="4186723"/>
          </a:xfrm>
          <a:custGeom>
            <a:avLst/>
            <a:gdLst/>
            <a:ahLst/>
            <a:cxnLst/>
            <a:rect r="r" b="b" t="t" l="l"/>
            <a:pathLst>
              <a:path h="4186723" w="9052374">
                <a:moveTo>
                  <a:pt x="0" y="0"/>
                </a:moveTo>
                <a:lnTo>
                  <a:pt x="9052373" y="0"/>
                </a:lnTo>
                <a:lnTo>
                  <a:pt x="9052373" y="4186723"/>
                </a:lnTo>
                <a:lnTo>
                  <a:pt x="0" y="4186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6088" y="580579"/>
            <a:ext cx="969043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3.2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173196"/>
            <a:ext cx="7704839" cy="537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Used two turbulence simulators:</a:t>
            </a: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TurbSim and IEC Turbulence Simulator</a:t>
            </a:r>
          </a:p>
          <a:p>
            <a:pPr algn="l" marL="0" indent="0" lvl="0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 strike="noStrike" u="none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Differences were small enough to be negligable</a:t>
            </a:r>
          </a:p>
          <a:p>
            <a:pPr algn="l" marL="0" indent="0" lvl="0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 strike="noStrike" u="none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Surge motion still showed higher difference in the QTF case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6088" y="6515077"/>
            <a:ext cx="254206" cy="2542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92812" y="4714954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7" y="9696504"/>
                </a:lnTo>
                <a:lnTo>
                  <a:pt x="8993507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8711" y="8383180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6" y="0"/>
                </a:lnTo>
                <a:lnTo>
                  <a:pt x="1138996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-4614389" y="4059563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14682409" y="5453631"/>
                </a:moveTo>
                <a:lnTo>
                  <a:pt x="0" y="5453631"/>
                </a:lnTo>
                <a:lnTo>
                  <a:pt x="0" y="0"/>
                </a:lnTo>
                <a:lnTo>
                  <a:pt x="14682409" y="0"/>
                </a:lnTo>
                <a:lnTo>
                  <a:pt x="14682409" y="5453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93692" y="656928"/>
            <a:ext cx="10903627" cy="178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Recreated Model </a:t>
            </a:r>
          </a:p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Analysis - Free Decay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93692" y="3101793"/>
            <a:ext cx="254206" cy="254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93692" y="4889294"/>
            <a:ext cx="254206" cy="2542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2737" y="2218497"/>
            <a:ext cx="7293023" cy="5850005"/>
          </a:xfrm>
          <a:custGeom>
            <a:avLst/>
            <a:gdLst/>
            <a:ahLst/>
            <a:cxnLst/>
            <a:rect r="r" b="b" t="t" l="l"/>
            <a:pathLst>
              <a:path h="5850005" w="7293023">
                <a:moveTo>
                  <a:pt x="0" y="0"/>
                </a:moveTo>
                <a:lnTo>
                  <a:pt x="7293023" y="0"/>
                </a:lnTo>
                <a:lnTo>
                  <a:pt x="7293023" y="5850006"/>
                </a:lnTo>
                <a:lnTo>
                  <a:pt x="0" y="5850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067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6320" y="6243871"/>
            <a:ext cx="7103188" cy="3649263"/>
          </a:xfrm>
          <a:custGeom>
            <a:avLst/>
            <a:gdLst/>
            <a:ahLst/>
            <a:cxnLst/>
            <a:rect r="r" b="b" t="t" l="l"/>
            <a:pathLst>
              <a:path h="3649263" w="7103188">
                <a:moveTo>
                  <a:pt x="0" y="0"/>
                </a:moveTo>
                <a:lnTo>
                  <a:pt x="7103189" y="0"/>
                </a:lnTo>
                <a:lnTo>
                  <a:pt x="7103189" y="3649263"/>
                </a:lnTo>
                <a:lnTo>
                  <a:pt x="0" y="36492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1412" y="2883382"/>
            <a:ext cx="8689081" cy="360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Same loading tests were done on the recreated model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The natural frequencies of the model were found to be almost identical</a:t>
            </a:r>
          </a:p>
          <a:p>
            <a:pPr algn="l" marL="0" indent="0" lvl="0">
              <a:lnSpc>
                <a:spcPts val="469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6C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0995" y="761998"/>
            <a:ext cx="263656" cy="2636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473817">
            <a:off x="6870266" y="330118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8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8" y="9696504"/>
                </a:lnTo>
                <a:lnTo>
                  <a:pt x="8993508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5230448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5453631"/>
                </a:moveTo>
                <a:lnTo>
                  <a:pt x="14682409" y="5453631"/>
                </a:lnTo>
                <a:lnTo>
                  <a:pt x="14682409" y="0"/>
                </a:lnTo>
                <a:lnTo>
                  <a:pt x="0" y="0"/>
                </a:lnTo>
                <a:lnTo>
                  <a:pt x="0" y="54536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836039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0"/>
                </a:moveTo>
                <a:lnTo>
                  <a:pt x="14682409" y="0"/>
                </a:lnTo>
                <a:lnTo>
                  <a:pt x="14682409" y="5453631"/>
                </a:lnTo>
                <a:lnTo>
                  <a:pt x="0" y="545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26720" y="1539471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4" y="0"/>
                </a:lnTo>
                <a:lnTo>
                  <a:pt x="1050524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12310" y="9410524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20855" y="2801312"/>
            <a:ext cx="8838445" cy="4684376"/>
          </a:xfrm>
          <a:custGeom>
            <a:avLst/>
            <a:gdLst/>
            <a:ahLst/>
            <a:cxnLst/>
            <a:rect r="r" b="b" t="t" l="l"/>
            <a:pathLst>
              <a:path h="4684376" w="8838445">
                <a:moveTo>
                  <a:pt x="0" y="0"/>
                </a:moveTo>
                <a:lnTo>
                  <a:pt x="8838445" y="0"/>
                </a:lnTo>
                <a:lnTo>
                  <a:pt x="8838445" y="4684376"/>
                </a:lnTo>
                <a:lnTo>
                  <a:pt x="0" y="4684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16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93795" y="1691074"/>
            <a:ext cx="7127060" cy="7054031"/>
            <a:chOff x="0" y="0"/>
            <a:chExt cx="9502746" cy="94053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60846" y="-95250"/>
              <a:ext cx="9041901" cy="950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8"/>
                </a:lnSpc>
              </a:pPr>
              <a:r>
                <a:rPr lang="en-US" sz="3699">
                  <a:solidFill>
                    <a:srgbClr val="EFEFEF"/>
                  </a:solidFill>
                  <a:latin typeface="DIN Next"/>
                  <a:ea typeface="DIN Next"/>
                  <a:cs typeface="DIN Next"/>
                  <a:sym typeface="DIN Next"/>
                </a:rPr>
                <a:t>Free decay plots were very similar</a:t>
              </a:r>
            </a:p>
            <a:p>
              <a:pPr algn="l">
                <a:lnSpc>
                  <a:spcPts val="4698"/>
                </a:lnSpc>
              </a:pPr>
            </a:p>
            <a:p>
              <a:pPr algn="l">
                <a:lnSpc>
                  <a:spcPts val="4698"/>
                </a:lnSpc>
              </a:pPr>
              <a:r>
                <a:rPr lang="en-US" sz="3699">
                  <a:solidFill>
                    <a:srgbClr val="EFEFEF"/>
                  </a:solidFill>
                  <a:latin typeface="DIN Next"/>
                  <a:ea typeface="DIN Next"/>
                  <a:cs typeface="DIN Next"/>
                  <a:sym typeface="DIN Next"/>
                </a:rPr>
                <a:t>Volume plays a big role in heave response</a:t>
              </a:r>
            </a:p>
            <a:p>
              <a:pPr algn="l">
                <a:lnSpc>
                  <a:spcPts val="4698"/>
                </a:lnSpc>
              </a:pPr>
            </a:p>
            <a:p>
              <a:pPr algn="l">
                <a:lnSpc>
                  <a:spcPts val="4698"/>
                </a:lnSpc>
              </a:pPr>
              <a:r>
                <a:rPr lang="en-US" sz="3699">
                  <a:solidFill>
                    <a:srgbClr val="EFEFEF"/>
                  </a:solidFill>
                  <a:latin typeface="DIN Next"/>
                  <a:ea typeface="DIN Next"/>
                  <a:cs typeface="DIN Next"/>
                  <a:sym typeface="DIN Next"/>
                </a:rPr>
                <a:t>Recreated model ~300 m3 smaller than the pre-exising model</a:t>
              </a:r>
            </a:p>
            <a:p>
              <a:pPr algn="l">
                <a:lnSpc>
                  <a:spcPts val="4698"/>
                </a:lnSpc>
              </a:pPr>
            </a:p>
            <a:p>
              <a:pPr algn="l" marL="0" indent="0" lvl="0">
                <a:lnSpc>
                  <a:spcPts val="4698"/>
                </a:lnSpc>
              </a:pPr>
              <a:r>
                <a:rPr lang="en-US" sz="3699">
                  <a:solidFill>
                    <a:srgbClr val="EFEFEF"/>
                  </a:solidFill>
                  <a:latin typeface="DIN Next"/>
                  <a:ea typeface="DIN Next"/>
                  <a:cs typeface="DIN Next"/>
                  <a:sym typeface="DIN Next"/>
                </a:rPr>
                <a:t>When the volume is taken as the same, plots become identical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45251"/>
              <a:ext cx="298319" cy="338941"/>
              <a:chOff x="0" y="0"/>
              <a:chExt cx="715387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153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15387">
                    <a:moveTo>
                      <a:pt x="357694" y="0"/>
                    </a:moveTo>
                    <a:cubicBezTo>
                      <a:pt x="160145" y="0"/>
                      <a:pt x="0" y="181951"/>
                      <a:pt x="0" y="406400"/>
                    </a:cubicBezTo>
                    <a:cubicBezTo>
                      <a:pt x="0" y="630849"/>
                      <a:pt x="160145" y="812800"/>
                      <a:pt x="357694" y="812800"/>
                    </a:cubicBezTo>
                    <a:cubicBezTo>
                      <a:pt x="555242" y="812800"/>
                      <a:pt x="715387" y="630849"/>
                      <a:pt x="715387" y="406400"/>
                    </a:cubicBezTo>
                    <a:cubicBezTo>
                      <a:pt x="715387" y="181951"/>
                      <a:pt x="555242" y="0"/>
                      <a:pt x="357694" y="0"/>
                    </a:cubicBezTo>
                    <a:close/>
                  </a:path>
                </a:pathLst>
              </a:custGeom>
              <a:solidFill>
                <a:srgbClr val="B5D5F5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67068" y="0"/>
                <a:ext cx="581252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582591"/>
              <a:ext cx="298319" cy="338941"/>
              <a:chOff x="0" y="0"/>
              <a:chExt cx="715387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153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15387">
                    <a:moveTo>
                      <a:pt x="357694" y="0"/>
                    </a:moveTo>
                    <a:cubicBezTo>
                      <a:pt x="160145" y="0"/>
                      <a:pt x="0" y="181951"/>
                      <a:pt x="0" y="406400"/>
                    </a:cubicBezTo>
                    <a:cubicBezTo>
                      <a:pt x="0" y="630849"/>
                      <a:pt x="160145" y="812800"/>
                      <a:pt x="357694" y="812800"/>
                    </a:cubicBezTo>
                    <a:cubicBezTo>
                      <a:pt x="555242" y="812800"/>
                      <a:pt x="715387" y="630849"/>
                      <a:pt x="715387" y="406400"/>
                    </a:cubicBezTo>
                    <a:cubicBezTo>
                      <a:pt x="715387" y="181951"/>
                      <a:pt x="555242" y="0"/>
                      <a:pt x="357694" y="0"/>
                    </a:cubicBezTo>
                    <a:close/>
                  </a:path>
                </a:pathLst>
              </a:custGeom>
              <a:solidFill>
                <a:srgbClr val="B5D5F5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67068" y="0"/>
                <a:ext cx="581252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4913992"/>
              <a:ext cx="298319" cy="338941"/>
              <a:chOff x="0" y="0"/>
              <a:chExt cx="715387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153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15387">
                    <a:moveTo>
                      <a:pt x="357694" y="0"/>
                    </a:moveTo>
                    <a:cubicBezTo>
                      <a:pt x="160145" y="0"/>
                      <a:pt x="0" y="181951"/>
                      <a:pt x="0" y="406400"/>
                    </a:cubicBezTo>
                    <a:cubicBezTo>
                      <a:pt x="0" y="630849"/>
                      <a:pt x="160145" y="812800"/>
                      <a:pt x="357694" y="812800"/>
                    </a:cubicBezTo>
                    <a:cubicBezTo>
                      <a:pt x="555242" y="812800"/>
                      <a:pt x="715387" y="630849"/>
                      <a:pt x="715387" y="406400"/>
                    </a:cubicBezTo>
                    <a:cubicBezTo>
                      <a:pt x="715387" y="181951"/>
                      <a:pt x="555242" y="0"/>
                      <a:pt x="357694" y="0"/>
                    </a:cubicBezTo>
                    <a:close/>
                  </a:path>
                </a:pathLst>
              </a:custGeom>
              <a:solidFill>
                <a:srgbClr val="B5D5F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67068" y="0"/>
                <a:ext cx="581252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8056281"/>
              <a:ext cx="298319" cy="338941"/>
              <a:chOff x="0" y="0"/>
              <a:chExt cx="715387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153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15387">
                    <a:moveTo>
                      <a:pt x="357694" y="0"/>
                    </a:moveTo>
                    <a:cubicBezTo>
                      <a:pt x="160145" y="0"/>
                      <a:pt x="0" y="181951"/>
                      <a:pt x="0" y="406400"/>
                    </a:cubicBezTo>
                    <a:cubicBezTo>
                      <a:pt x="0" y="630849"/>
                      <a:pt x="160145" y="812800"/>
                      <a:pt x="357694" y="812800"/>
                    </a:cubicBezTo>
                    <a:cubicBezTo>
                      <a:pt x="555242" y="812800"/>
                      <a:pt x="715387" y="630849"/>
                      <a:pt x="715387" y="406400"/>
                    </a:cubicBezTo>
                    <a:cubicBezTo>
                      <a:pt x="715387" y="181951"/>
                      <a:pt x="555242" y="0"/>
                      <a:pt x="357694" y="0"/>
                    </a:cubicBezTo>
                    <a:close/>
                  </a:path>
                </a:pathLst>
              </a:custGeom>
              <a:solidFill>
                <a:srgbClr val="B5D5F5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67068" y="0"/>
                <a:ext cx="581252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6C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0995" y="761998"/>
            <a:ext cx="263656" cy="2636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473817">
            <a:off x="6870266" y="330118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8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8" y="9696504"/>
                </a:lnTo>
                <a:lnTo>
                  <a:pt x="8993508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5230448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5453631"/>
                </a:moveTo>
                <a:lnTo>
                  <a:pt x="14682409" y="5453631"/>
                </a:lnTo>
                <a:lnTo>
                  <a:pt x="14682409" y="0"/>
                </a:lnTo>
                <a:lnTo>
                  <a:pt x="0" y="0"/>
                </a:lnTo>
                <a:lnTo>
                  <a:pt x="0" y="54536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836039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0"/>
                </a:moveTo>
                <a:lnTo>
                  <a:pt x="14682409" y="0"/>
                </a:lnTo>
                <a:lnTo>
                  <a:pt x="14682409" y="5453631"/>
                </a:lnTo>
                <a:lnTo>
                  <a:pt x="0" y="545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26720" y="1539471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4" y="0"/>
                </a:lnTo>
                <a:lnTo>
                  <a:pt x="1050524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70995" y="8462783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0756" y="1028700"/>
            <a:ext cx="13541226" cy="3642418"/>
          </a:xfrm>
          <a:custGeom>
            <a:avLst/>
            <a:gdLst/>
            <a:ahLst/>
            <a:cxnLst/>
            <a:rect r="r" b="b" t="t" l="l"/>
            <a:pathLst>
              <a:path h="3642418" w="13541226">
                <a:moveTo>
                  <a:pt x="0" y="0"/>
                </a:moveTo>
                <a:lnTo>
                  <a:pt x="13541226" y="0"/>
                </a:lnTo>
                <a:lnTo>
                  <a:pt x="13541226" y="3642418"/>
                </a:lnTo>
                <a:lnTo>
                  <a:pt x="0" y="3642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10756" y="5414979"/>
            <a:ext cx="13541226" cy="3574547"/>
          </a:xfrm>
          <a:custGeom>
            <a:avLst/>
            <a:gdLst/>
            <a:ahLst/>
            <a:cxnLst/>
            <a:rect r="r" b="b" t="t" l="l"/>
            <a:pathLst>
              <a:path h="3574547" w="13541226">
                <a:moveTo>
                  <a:pt x="0" y="0"/>
                </a:moveTo>
                <a:lnTo>
                  <a:pt x="13541226" y="0"/>
                </a:lnTo>
                <a:lnTo>
                  <a:pt x="13541226" y="3574547"/>
                </a:lnTo>
                <a:lnTo>
                  <a:pt x="0" y="3574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92812" y="4714954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7" y="9696504"/>
                </a:lnTo>
                <a:lnTo>
                  <a:pt x="8993507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8711" y="8383180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6" y="0"/>
                </a:lnTo>
                <a:lnTo>
                  <a:pt x="1138996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-4614389" y="4059563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14682409" y="5453631"/>
                </a:moveTo>
                <a:lnTo>
                  <a:pt x="0" y="5453631"/>
                </a:lnTo>
                <a:lnTo>
                  <a:pt x="0" y="0"/>
                </a:lnTo>
                <a:lnTo>
                  <a:pt x="14682409" y="0"/>
                </a:lnTo>
                <a:lnTo>
                  <a:pt x="14682409" y="5453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20794" y="438121"/>
            <a:ext cx="1090362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Cases 2.1-2.5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20794" y="2373775"/>
            <a:ext cx="254206" cy="254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420794" y="3552180"/>
            <a:ext cx="254206" cy="2542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5975" y="709878"/>
            <a:ext cx="7423376" cy="3600338"/>
          </a:xfrm>
          <a:custGeom>
            <a:avLst/>
            <a:gdLst/>
            <a:ahLst/>
            <a:cxnLst/>
            <a:rect r="r" b="b" t="t" l="l"/>
            <a:pathLst>
              <a:path h="3600338" w="7423376">
                <a:moveTo>
                  <a:pt x="0" y="0"/>
                </a:moveTo>
                <a:lnTo>
                  <a:pt x="7423376" y="0"/>
                </a:lnTo>
                <a:lnTo>
                  <a:pt x="7423376" y="3600338"/>
                </a:lnTo>
                <a:lnTo>
                  <a:pt x="0" y="3600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7088" y="5373264"/>
            <a:ext cx="7441150" cy="3729877"/>
          </a:xfrm>
          <a:custGeom>
            <a:avLst/>
            <a:gdLst/>
            <a:ahLst/>
            <a:cxnLst/>
            <a:rect r="r" b="b" t="t" l="l"/>
            <a:pathLst>
              <a:path h="3729877" w="7441150">
                <a:moveTo>
                  <a:pt x="0" y="0"/>
                </a:moveTo>
                <a:lnTo>
                  <a:pt x="7441150" y="0"/>
                </a:lnTo>
                <a:lnTo>
                  <a:pt x="7441150" y="3729877"/>
                </a:lnTo>
                <a:lnTo>
                  <a:pt x="0" y="37298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01829" y="5373264"/>
            <a:ext cx="7527116" cy="3801194"/>
          </a:xfrm>
          <a:custGeom>
            <a:avLst/>
            <a:gdLst/>
            <a:ahLst/>
            <a:cxnLst/>
            <a:rect r="r" b="b" t="t" l="l"/>
            <a:pathLst>
              <a:path h="3801194" w="7527116">
                <a:moveTo>
                  <a:pt x="0" y="0"/>
                </a:moveTo>
                <a:lnTo>
                  <a:pt x="7527116" y="0"/>
                </a:lnTo>
                <a:lnTo>
                  <a:pt x="7527116" y="3801194"/>
                </a:lnTo>
                <a:lnTo>
                  <a:pt x="0" y="3801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01829" y="2139911"/>
            <a:ext cx="9740103" cy="242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The plots for the models are very similar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The heave response is quite different due to volume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26815" y="4406344"/>
            <a:ext cx="205626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Load Case 2.1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6815" y="9337014"/>
            <a:ext cx="205626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Load Case 2.4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37255" y="9458431"/>
            <a:ext cx="205626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Load Case 2.5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92812" y="4714954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7" y="9696504"/>
                </a:lnTo>
                <a:lnTo>
                  <a:pt x="8993507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8711" y="8383180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6" y="0"/>
                </a:lnTo>
                <a:lnTo>
                  <a:pt x="1138996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-4614389" y="4059563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14682409" y="5453631"/>
                </a:moveTo>
                <a:lnTo>
                  <a:pt x="0" y="5453631"/>
                </a:lnTo>
                <a:lnTo>
                  <a:pt x="0" y="0"/>
                </a:lnTo>
                <a:lnTo>
                  <a:pt x="14682409" y="0"/>
                </a:lnTo>
                <a:lnTo>
                  <a:pt x="14682409" y="5453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56780" y="807226"/>
            <a:ext cx="1090362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2.6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56780" y="2211524"/>
            <a:ext cx="254206" cy="254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8585" y="572090"/>
            <a:ext cx="6302589" cy="4352217"/>
          </a:xfrm>
          <a:custGeom>
            <a:avLst/>
            <a:gdLst/>
            <a:ahLst/>
            <a:cxnLst/>
            <a:rect r="r" b="b" t="t" l="l"/>
            <a:pathLst>
              <a:path h="4352217" w="6302589">
                <a:moveTo>
                  <a:pt x="0" y="0"/>
                </a:moveTo>
                <a:lnTo>
                  <a:pt x="6302589" y="0"/>
                </a:lnTo>
                <a:lnTo>
                  <a:pt x="6302589" y="4352217"/>
                </a:lnTo>
                <a:lnTo>
                  <a:pt x="0" y="4352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8585" y="5270742"/>
            <a:ext cx="6760269" cy="3987558"/>
          </a:xfrm>
          <a:custGeom>
            <a:avLst/>
            <a:gdLst/>
            <a:ahLst/>
            <a:cxnLst/>
            <a:rect r="r" b="b" t="t" l="l"/>
            <a:pathLst>
              <a:path h="3987558" w="6760269">
                <a:moveTo>
                  <a:pt x="0" y="0"/>
                </a:moveTo>
                <a:lnTo>
                  <a:pt x="6760269" y="0"/>
                </a:lnTo>
                <a:lnTo>
                  <a:pt x="6760269" y="3987558"/>
                </a:lnTo>
                <a:lnTo>
                  <a:pt x="0" y="3987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22302" y="1975148"/>
            <a:ext cx="8985065" cy="419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Two noticable differences: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- Heave PSD plot not being perfectly aligned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- Tower bending RAO being higher, caused             </a:t>
            </a:r>
            <a:r>
              <a:rPr lang="en-US" sz="3699">
                <a:solidFill>
                  <a:srgbClr val="EFEFEF"/>
                </a:solidFill>
                <a:latin typeface="DIN Next"/>
                <a:ea typeface="DIN Next"/>
                <a:cs typeface="DIN Next"/>
                <a:sym typeface="DIN Next"/>
              </a:rPr>
              <a:t>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by the coupling effects and geometry </a:t>
            </a:r>
            <a:r>
              <a:rPr lang="en-US" sz="3699">
                <a:solidFill>
                  <a:srgbClr val="EFEFEF"/>
                </a:solidFill>
                <a:latin typeface="DIN Next"/>
                <a:ea typeface="DIN Next"/>
                <a:cs typeface="DIN Next"/>
                <a:sym typeface="DIN Next"/>
              </a:rPr>
              <a:t>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differences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64735" y="-2290065"/>
            <a:ext cx="7630504" cy="8226958"/>
          </a:xfrm>
          <a:custGeom>
            <a:avLst/>
            <a:gdLst/>
            <a:ahLst/>
            <a:cxnLst/>
            <a:rect r="r" b="b" t="t" l="l"/>
            <a:pathLst>
              <a:path h="8226958" w="7630504">
                <a:moveTo>
                  <a:pt x="0" y="8226958"/>
                </a:moveTo>
                <a:lnTo>
                  <a:pt x="7630504" y="8226958"/>
                </a:lnTo>
                <a:lnTo>
                  <a:pt x="7630504" y="0"/>
                </a:lnTo>
                <a:lnTo>
                  <a:pt x="0" y="0"/>
                </a:lnTo>
                <a:lnTo>
                  <a:pt x="0" y="8226958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97809" y="-861514"/>
            <a:ext cx="12066664" cy="11636699"/>
            <a:chOff x="0" y="0"/>
            <a:chExt cx="3178051" cy="3064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8051" cy="3064810"/>
            </a:xfrm>
            <a:custGeom>
              <a:avLst/>
              <a:gdLst/>
              <a:ahLst/>
              <a:cxnLst/>
              <a:rect r="r" b="b" t="t" l="l"/>
              <a:pathLst>
                <a:path h="3064810" w="3178051">
                  <a:moveTo>
                    <a:pt x="0" y="0"/>
                  </a:moveTo>
                  <a:lnTo>
                    <a:pt x="3178051" y="0"/>
                  </a:lnTo>
                  <a:lnTo>
                    <a:pt x="3178051" y="3064810"/>
                  </a:lnTo>
                  <a:lnTo>
                    <a:pt x="0" y="3064810"/>
                  </a:ln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78051" cy="3141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8856543" y="1905224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0"/>
                </a:moveTo>
                <a:lnTo>
                  <a:pt x="14682409" y="0"/>
                </a:lnTo>
                <a:lnTo>
                  <a:pt x="14682409" y="5453630"/>
                </a:lnTo>
                <a:lnTo>
                  <a:pt x="0" y="5453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9982879" y="735948"/>
            <a:ext cx="0" cy="9170027"/>
          </a:xfrm>
          <a:prstGeom prst="line">
            <a:avLst/>
          </a:prstGeom>
          <a:ln cap="flat" w="1905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243335" y="1310292"/>
            <a:ext cx="1479087" cy="14790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33810" y="3500079"/>
            <a:ext cx="1479087" cy="147908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3335" y="5693541"/>
            <a:ext cx="1479087" cy="14790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032" y="7883826"/>
            <a:ext cx="8641777" cy="2128037"/>
          </a:xfrm>
          <a:custGeom>
            <a:avLst/>
            <a:gdLst/>
            <a:ahLst/>
            <a:cxnLst/>
            <a:rect r="r" b="b" t="t" l="l"/>
            <a:pathLst>
              <a:path h="2128037" w="8641777">
                <a:moveTo>
                  <a:pt x="0" y="0"/>
                </a:moveTo>
                <a:lnTo>
                  <a:pt x="8641777" y="0"/>
                </a:lnTo>
                <a:lnTo>
                  <a:pt x="8641777" y="2128037"/>
                </a:lnTo>
                <a:lnTo>
                  <a:pt x="0" y="2128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477412"/>
            <a:ext cx="6938585" cy="125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8613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Outline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84602" y="1461083"/>
            <a:ext cx="1177504" cy="1110829"/>
            <a:chOff x="0" y="0"/>
            <a:chExt cx="812800" cy="7667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66776"/>
            </a:xfrm>
            <a:custGeom>
              <a:avLst/>
              <a:gdLst/>
              <a:ahLst/>
              <a:cxnLst/>
              <a:rect r="r" b="b" t="t" l="l"/>
              <a:pathLst>
                <a:path h="766776" w="812800">
                  <a:moveTo>
                    <a:pt x="406400" y="0"/>
                  </a:moveTo>
                  <a:cubicBezTo>
                    <a:pt x="181951" y="0"/>
                    <a:pt x="0" y="171649"/>
                    <a:pt x="0" y="383388"/>
                  </a:cubicBezTo>
                  <a:cubicBezTo>
                    <a:pt x="0" y="595127"/>
                    <a:pt x="181951" y="766776"/>
                    <a:pt x="406400" y="766776"/>
                  </a:cubicBezTo>
                  <a:cubicBezTo>
                    <a:pt x="630849" y="766776"/>
                    <a:pt x="812800" y="595127"/>
                    <a:pt x="812800" y="383388"/>
                  </a:cubicBezTo>
                  <a:cubicBezTo>
                    <a:pt x="812800" y="171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4260"/>
              <a:ext cx="660400" cy="670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507545" y="1735160"/>
            <a:ext cx="931618" cy="68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700" b="tru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01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84602" y="3650870"/>
            <a:ext cx="1177504" cy="1110829"/>
            <a:chOff x="0" y="0"/>
            <a:chExt cx="812800" cy="7667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66776"/>
            </a:xfrm>
            <a:custGeom>
              <a:avLst/>
              <a:gdLst/>
              <a:ahLst/>
              <a:cxnLst/>
              <a:rect r="r" b="b" t="t" l="l"/>
              <a:pathLst>
                <a:path h="766776" w="812800">
                  <a:moveTo>
                    <a:pt x="406400" y="0"/>
                  </a:moveTo>
                  <a:cubicBezTo>
                    <a:pt x="181951" y="0"/>
                    <a:pt x="0" y="171649"/>
                    <a:pt x="0" y="383388"/>
                  </a:cubicBezTo>
                  <a:cubicBezTo>
                    <a:pt x="0" y="595127"/>
                    <a:pt x="181951" y="766776"/>
                    <a:pt x="406400" y="766776"/>
                  </a:cubicBezTo>
                  <a:cubicBezTo>
                    <a:pt x="630849" y="766776"/>
                    <a:pt x="812800" y="595127"/>
                    <a:pt x="812800" y="383388"/>
                  </a:cubicBezTo>
                  <a:cubicBezTo>
                    <a:pt x="812800" y="171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4260"/>
              <a:ext cx="660400" cy="670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507545" y="3904851"/>
            <a:ext cx="931618" cy="68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700" b="tru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73613" y="6036553"/>
            <a:ext cx="5881759" cy="69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1"/>
              </a:lnSpc>
              <a:spcBef>
                <a:spcPct val="0"/>
              </a:spcBef>
            </a:pPr>
            <a:r>
              <a:rPr lang="en-US" b="true" sz="4008" strike="noStrike" u="non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Recreated Model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73613" y="1582769"/>
            <a:ext cx="3448314" cy="75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45"/>
              </a:lnSpc>
            </a:pPr>
            <a:r>
              <a:rPr lang="en-US" b="true" sz="4208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69125" y="3790551"/>
            <a:ext cx="6483455" cy="69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1"/>
              </a:lnSpc>
              <a:spcBef>
                <a:spcPct val="0"/>
              </a:spcBef>
            </a:pPr>
            <a:r>
              <a:rPr lang="en-US" b="true" sz="4008" strike="noStrike" u="non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Pre-existing Model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73613" y="8152130"/>
            <a:ext cx="3589022" cy="75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45"/>
              </a:lnSpc>
              <a:spcBef>
                <a:spcPct val="0"/>
              </a:spcBef>
            </a:pPr>
            <a:r>
              <a:rPr lang="en-US" b="true" sz="4208" strike="noStrike" u="non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Conclusion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384602" y="5840657"/>
            <a:ext cx="1177504" cy="1110829"/>
            <a:chOff x="0" y="0"/>
            <a:chExt cx="812800" cy="7667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766776"/>
            </a:xfrm>
            <a:custGeom>
              <a:avLst/>
              <a:gdLst/>
              <a:ahLst/>
              <a:cxnLst/>
              <a:rect r="r" b="b" t="t" l="l"/>
              <a:pathLst>
                <a:path h="766776" w="812800">
                  <a:moveTo>
                    <a:pt x="406400" y="0"/>
                  </a:moveTo>
                  <a:cubicBezTo>
                    <a:pt x="181951" y="0"/>
                    <a:pt x="0" y="171649"/>
                    <a:pt x="0" y="383388"/>
                  </a:cubicBezTo>
                  <a:cubicBezTo>
                    <a:pt x="0" y="595127"/>
                    <a:pt x="181951" y="766776"/>
                    <a:pt x="406400" y="766776"/>
                  </a:cubicBezTo>
                  <a:cubicBezTo>
                    <a:pt x="630849" y="766776"/>
                    <a:pt x="812800" y="595127"/>
                    <a:pt x="812800" y="383388"/>
                  </a:cubicBezTo>
                  <a:cubicBezTo>
                    <a:pt x="812800" y="171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4260"/>
              <a:ext cx="660400" cy="670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507545" y="6098313"/>
            <a:ext cx="931618" cy="68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700" b="tru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233810" y="7879653"/>
            <a:ext cx="1479087" cy="147908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6C8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84602" y="8030444"/>
            <a:ext cx="1177504" cy="1110829"/>
            <a:chOff x="0" y="0"/>
            <a:chExt cx="812800" cy="76677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766776"/>
            </a:xfrm>
            <a:custGeom>
              <a:avLst/>
              <a:gdLst/>
              <a:ahLst/>
              <a:cxnLst/>
              <a:rect r="r" b="b" t="t" l="l"/>
              <a:pathLst>
                <a:path h="766776" w="812800">
                  <a:moveTo>
                    <a:pt x="406400" y="0"/>
                  </a:moveTo>
                  <a:cubicBezTo>
                    <a:pt x="181951" y="0"/>
                    <a:pt x="0" y="171649"/>
                    <a:pt x="0" y="383388"/>
                  </a:cubicBezTo>
                  <a:cubicBezTo>
                    <a:pt x="0" y="595127"/>
                    <a:pt x="181951" y="766776"/>
                    <a:pt x="406400" y="766776"/>
                  </a:cubicBezTo>
                  <a:cubicBezTo>
                    <a:pt x="630849" y="766776"/>
                    <a:pt x="812800" y="595127"/>
                    <a:pt x="812800" y="383388"/>
                  </a:cubicBezTo>
                  <a:cubicBezTo>
                    <a:pt x="812800" y="171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4260"/>
              <a:ext cx="660400" cy="670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507545" y="8290242"/>
            <a:ext cx="931618" cy="68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700" b="true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92812" y="4714954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7" y="9696504"/>
                </a:lnTo>
                <a:lnTo>
                  <a:pt x="8993507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8711" y="8383180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6" y="0"/>
                </a:lnTo>
                <a:lnTo>
                  <a:pt x="1138996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-4614389" y="4059563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14682409" y="5453631"/>
                </a:moveTo>
                <a:lnTo>
                  <a:pt x="0" y="5453631"/>
                </a:lnTo>
                <a:lnTo>
                  <a:pt x="0" y="0"/>
                </a:lnTo>
                <a:lnTo>
                  <a:pt x="14682409" y="0"/>
                </a:lnTo>
                <a:lnTo>
                  <a:pt x="14682409" y="5453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56780" y="807226"/>
            <a:ext cx="1090362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Cases 3.1-3.2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56780" y="2211524"/>
            <a:ext cx="254206" cy="254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56780" y="3403292"/>
            <a:ext cx="254206" cy="2542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7412" y="1028700"/>
            <a:ext cx="7849646" cy="3748206"/>
          </a:xfrm>
          <a:custGeom>
            <a:avLst/>
            <a:gdLst/>
            <a:ahLst/>
            <a:cxnLst/>
            <a:rect r="r" b="b" t="t" l="l"/>
            <a:pathLst>
              <a:path h="3748206" w="7849646">
                <a:moveTo>
                  <a:pt x="0" y="0"/>
                </a:moveTo>
                <a:lnTo>
                  <a:pt x="7849645" y="0"/>
                </a:lnTo>
                <a:lnTo>
                  <a:pt x="7849645" y="3748206"/>
                </a:lnTo>
                <a:lnTo>
                  <a:pt x="0" y="3748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2302" y="5266616"/>
            <a:ext cx="7849646" cy="3630461"/>
          </a:xfrm>
          <a:custGeom>
            <a:avLst/>
            <a:gdLst/>
            <a:ahLst/>
            <a:cxnLst/>
            <a:rect r="r" b="b" t="t" l="l"/>
            <a:pathLst>
              <a:path h="3630461" w="7849646">
                <a:moveTo>
                  <a:pt x="0" y="0"/>
                </a:moveTo>
                <a:lnTo>
                  <a:pt x="7849646" y="0"/>
                </a:lnTo>
                <a:lnTo>
                  <a:pt x="7849646" y="3630461"/>
                </a:lnTo>
                <a:lnTo>
                  <a:pt x="0" y="3630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7412" y="5143500"/>
            <a:ext cx="7849646" cy="3718770"/>
          </a:xfrm>
          <a:custGeom>
            <a:avLst/>
            <a:gdLst/>
            <a:ahLst/>
            <a:cxnLst/>
            <a:rect r="r" b="b" t="t" l="l"/>
            <a:pathLst>
              <a:path h="3718770" w="7849646">
                <a:moveTo>
                  <a:pt x="0" y="0"/>
                </a:moveTo>
                <a:lnTo>
                  <a:pt x="7849645" y="0"/>
                </a:lnTo>
                <a:lnTo>
                  <a:pt x="7849645" y="3718770"/>
                </a:lnTo>
                <a:lnTo>
                  <a:pt x="0" y="3718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22302" y="1975148"/>
            <a:ext cx="8985065" cy="301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Outputs are very similar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In 3.2, the IEC Turbulance Simulator showed different results with the highest deviation being ~7%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088" y="2341834"/>
            <a:ext cx="254206" cy="2542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6088" y="4731650"/>
            <a:ext cx="254206" cy="2542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6088" y="6456739"/>
            <a:ext cx="254206" cy="2542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175463" y="2729770"/>
            <a:ext cx="5055398" cy="5055398"/>
          </a:xfrm>
          <a:custGeom>
            <a:avLst/>
            <a:gdLst/>
            <a:ahLst/>
            <a:cxnLst/>
            <a:rect r="r" b="b" t="t" l="l"/>
            <a:pathLst>
              <a:path h="5055398" w="5055398">
                <a:moveTo>
                  <a:pt x="0" y="0"/>
                </a:moveTo>
                <a:lnTo>
                  <a:pt x="5055398" y="0"/>
                </a:lnTo>
                <a:lnTo>
                  <a:pt x="5055398" y="5055398"/>
                </a:lnTo>
                <a:lnTo>
                  <a:pt x="0" y="505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6088" y="494854"/>
            <a:ext cx="969043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33585" y="4341609"/>
            <a:ext cx="2828801" cy="51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2"/>
              </a:lnSpc>
            </a:pPr>
            <a:r>
              <a:rPr lang="en-US" b="true" sz="28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Solution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21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6766" y="2109343"/>
            <a:ext cx="8689081" cy="596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2014 reference paper provided a foundation for code-to-code verification and stepped approach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Important to expand by implementing modern modeling tools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Supporting the continued effort to improve accuracy, safety and reliability of offshore wind systems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987">
            <a:off x="9725081" y="2240673"/>
            <a:ext cx="13011561" cy="7882837"/>
          </a:xfrm>
          <a:custGeom>
            <a:avLst/>
            <a:gdLst/>
            <a:ahLst/>
            <a:cxnLst/>
            <a:rect r="r" b="b" t="t" l="l"/>
            <a:pathLst>
              <a:path h="7882837" w="13011561">
                <a:moveTo>
                  <a:pt x="0" y="0"/>
                </a:moveTo>
                <a:lnTo>
                  <a:pt x="13011561" y="0"/>
                </a:lnTo>
                <a:lnTo>
                  <a:pt x="13011561" y="7882837"/>
                </a:lnTo>
                <a:lnTo>
                  <a:pt x="0" y="788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1659" y="5289688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1278" y="1197627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6088" y="494854"/>
            <a:ext cx="9690437" cy="98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33585" y="4341609"/>
            <a:ext cx="2828801" cy="51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2"/>
              </a:lnSpc>
            </a:pPr>
            <a:r>
              <a:rPr lang="en-US" b="true" sz="28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Solution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6088" y="1962710"/>
            <a:ext cx="16591215" cy="655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Robertson, A. N., Jonkman, J., and Musial, W. (2014). OC4-DeepCwind Semi-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Submersible Baseline Control System Design. National Renewable Energy 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Laboratory (NREL), Golden, CO.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Jonkman, J. M. (2007). Dynamics modeling and loads analysis of an offshore 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floating wind turbine (Technical Report NREL/TP-500-41958). National 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Renewable Energy Laboratory. 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https://www.nrel.gov/docs/fy07osti/41958.pdf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Faltinsen, O. M. (1990). Sea loads on ships and offshore structures. Cambridge </a:t>
            </a:r>
            <a:r>
              <a:rPr lang="en-US" sz="3699">
                <a:solidFill>
                  <a:srgbClr val="F4F4F4"/>
                </a:solidFill>
                <a:latin typeface="DIN Next"/>
                <a:ea typeface="DIN Next"/>
                <a:cs typeface="DIN Next"/>
                <a:sym typeface="DIN Next"/>
              </a:rPr>
              <a:t>ww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University Press.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6C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5468157" y="367750"/>
            <a:ext cx="13094925" cy="6825730"/>
          </a:xfrm>
          <a:custGeom>
            <a:avLst/>
            <a:gdLst/>
            <a:ahLst/>
            <a:cxnLst/>
            <a:rect r="r" b="b" t="t" l="l"/>
            <a:pathLst>
              <a:path h="6825730" w="13094925">
                <a:moveTo>
                  <a:pt x="13094925" y="0"/>
                </a:moveTo>
                <a:lnTo>
                  <a:pt x="0" y="0"/>
                </a:lnTo>
                <a:lnTo>
                  <a:pt x="0" y="6825729"/>
                </a:lnTo>
                <a:lnTo>
                  <a:pt x="13094925" y="6825729"/>
                </a:lnTo>
                <a:lnTo>
                  <a:pt x="130949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6889" y="252153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0"/>
                </a:moveTo>
                <a:lnTo>
                  <a:pt x="8993508" y="0"/>
                </a:lnTo>
                <a:lnTo>
                  <a:pt x="8993508" y="9696504"/>
                </a:lnTo>
                <a:lnTo>
                  <a:pt x="0" y="969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6116" y="1939207"/>
            <a:ext cx="8042829" cy="8388870"/>
          </a:xfrm>
          <a:custGeom>
            <a:avLst/>
            <a:gdLst/>
            <a:ahLst/>
            <a:cxnLst/>
            <a:rect r="r" b="b" t="t" l="l"/>
            <a:pathLst>
              <a:path h="8388870" w="8042829">
                <a:moveTo>
                  <a:pt x="0" y="0"/>
                </a:moveTo>
                <a:lnTo>
                  <a:pt x="8042830" y="0"/>
                </a:lnTo>
                <a:lnTo>
                  <a:pt x="8042830" y="8388870"/>
                </a:lnTo>
                <a:lnTo>
                  <a:pt x="0" y="8388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607" y="4065973"/>
            <a:ext cx="10443509" cy="87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7"/>
              </a:lnSpc>
            </a:pPr>
            <a:r>
              <a:rPr lang="en-US" sz="6008" b="true">
                <a:solidFill>
                  <a:srgbClr val="EFEFEF"/>
                </a:solidFill>
                <a:latin typeface="DIN Next Bold"/>
                <a:ea typeface="DIN Next Bold"/>
                <a:cs typeface="DIN Next Bold"/>
                <a:sym typeface="DIN Next Bold"/>
              </a:rPr>
              <a:t>Thank you for your attention!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093" y="5185762"/>
            <a:ext cx="7823907" cy="87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8"/>
              </a:lnSpc>
            </a:pPr>
            <a:r>
              <a:rPr lang="en-US" b="true" sz="4912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Do you have 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23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879" y="8384581"/>
            <a:ext cx="10412335" cy="1289314"/>
          </a:xfrm>
          <a:custGeom>
            <a:avLst/>
            <a:gdLst/>
            <a:ahLst/>
            <a:cxnLst/>
            <a:rect r="r" b="b" t="t" l="l"/>
            <a:pathLst>
              <a:path h="1289314" w="10412335">
                <a:moveTo>
                  <a:pt x="0" y="0"/>
                </a:moveTo>
                <a:lnTo>
                  <a:pt x="10412335" y="0"/>
                </a:lnTo>
                <a:lnTo>
                  <a:pt x="10412335" y="1289314"/>
                </a:lnTo>
                <a:lnTo>
                  <a:pt x="0" y="1289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99" b="-994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64604" y="1028700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043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670">
            <a:off x="-219087" y="786569"/>
            <a:ext cx="12838986" cy="13560543"/>
          </a:xfrm>
          <a:custGeom>
            <a:avLst/>
            <a:gdLst/>
            <a:ahLst/>
            <a:cxnLst/>
            <a:rect r="r" b="b" t="t" l="l"/>
            <a:pathLst>
              <a:path h="13560543" w="12838986">
                <a:moveTo>
                  <a:pt x="12838986" y="0"/>
                </a:moveTo>
                <a:lnTo>
                  <a:pt x="0" y="0"/>
                </a:lnTo>
                <a:lnTo>
                  <a:pt x="0" y="13560544"/>
                </a:lnTo>
                <a:lnTo>
                  <a:pt x="12838986" y="13560544"/>
                </a:lnTo>
                <a:lnTo>
                  <a:pt x="12838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3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294493" y="-5272337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9696504"/>
                </a:moveTo>
                <a:lnTo>
                  <a:pt x="0" y="9696504"/>
                </a:lnTo>
                <a:lnTo>
                  <a:pt x="0" y="0"/>
                </a:lnTo>
                <a:lnTo>
                  <a:pt x="8993507" y="0"/>
                </a:lnTo>
                <a:lnTo>
                  <a:pt x="8993507" y="9696504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7396">
            <a:off x="6652329" y="599943"/>
            <a:ext cx="12838986" cy="13560543"/>
          </a:xfrm>
          <a:custGeom>
            <a:avLst/>
            <a:gdLst/>
            <a:ahLst/>
            <a:cxnLst/>
            <a:rect r="r" b="b" t="t" l="l"/>
            <a:pathLst>
              <a:path h="13560543" w="12838986">
                <a:moveTo>
                  <a:pt x="12838986" y="0"/>
                </a:moveTo>
                <a:lnTo>
                  <a:pt x="0" y="0"/>
                </a:lnTo>
                <a:lnTo>
                  <a:pt x="0" y="13560544"/>
                </a:lnTo>
                <a:lnTo>
                  <a:pt x="12838986" y="13560544"/>
                </a:lnTo>
                <a:lnTo>
                  <a:pt x="12838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034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6909" y="2129351"/>
            <a:ext cx="9131122" cy="913108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6ABD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722246" y="2674012"/>
            <a:ext cx="8041796" cy="804176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-24000">
              <a:off x="-12164" y="-12164"/>
              <a:ext cx="6374328" cy="6374303"/>
            </a:xfrm>
            <a:custGeom>
              <a:avLst/>
              <a:gdLst/>
              <a:ahLst/>
              <a:cxnLst/>
              <a:rect r="r" b="b" t="t" l="l"/>
              <a:pathLst>
                <a:path h="6374303" w="6374328">
                  <a:moveTo>
                    <a:pt x="6362086" y="3209355"/>
                  </a:moveTo>
                  <a:cubicBezTo>
                    <a:pt x="6349845" y="4962738"/>
                    <a:pt x="4918432" y="6374303"/>
                    <a:pt x="3164999" y="6362061"/>
                  </a:cubicBezTo>
                  <a:cubicBezTo>
                    <a:pt x="1411540" y="6349820"/>
                    <a:pt x="0" y="4918407"/>
                    <a:pt x="12241" y="3165024"/>
                  </a:cubicBezTo>
                  <a:cubicBezTo>
                    <a:pt x="24483" y="1411552"/>
                    <a:pt x="1455870" y="0"/>
                    <a:pt x="3209329" y="12241"/>
                  </a:cubicBezTo>
                  <a:cubicBezTo>
                    <a:pt x="4962789" y="24483"/>
                    <a:pt x="6374328" y="1455883"/>
                    <a:pt x="6362086" y="3209355"/>
                  </a:cubicBezTo>
                  <a:close/>
                </a:path>
              </a:pathLst>
            </a:custGeom>
            <a:blipFill>
              <a:blip r:embed="rId6"/>
              <a:stretch>
                <a:fillRect l="-26312" t="-26256" r="-30411" b="-3479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43148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0439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82692" y="1948052"/>
            <a:ext cx="254206" cy="2542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82692" y="4037820"/>
            <a:ext cx="254206" cy="25420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82692" y="6130351"/>
            <a:ext cx="254206" cy="2542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82692" y="8098500"/>
            <a:ext cx="254206" cy="25420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382692" y="548824"/>
            <a:ext cx="8496765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35839" y="1661079"/>
            <a:ext cx="8869849" cy="752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A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nalysis of the OC4 semisubmersible platform</a:t>
            </a:r>
          </a:p>
          <a:p>
            <a:pPr algn="l">
              <a:lnSpc>
                <a:spcPts val="5549"/>
              </a:lnSpc>
            </a:pPr>
          </a:p>
          <a:p>
            <a:pPr algn="l">
              <a:lnSpc>
                <a:spcPts val="5549"/>
              </a:lnSpc>
            </a:pPr>
            <a:r>
              <a:rPr lang="en-US" sz="3699" u="sng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Two models: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 a pre-existing OpenFAST model and recreated model</a:t>
            </a:r>
          </a:p>
          <a:p>
            <a:pPr algn="l">
              <a:lnSpc>
                <a:spcPts val="554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The goal is c</a:t>
            </a: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omparison of both models under various load cases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Understanding FOWT dynamics and validate modeling approaches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92812" y="4714954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7" y="9696504"/>
                </a:lnTo>
                <a:lnTo>
                  <a:pt x="8993507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8711" y="8383180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6" y="0"/>
                </a:lnTo>
                <a:lnTo>
                  <a:pt x="1138996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-4614389" y="4059563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14682409" y="5453631"/>
                </a:moveTo>
                <a:lnTo>
                  <a:pt x="0" y="5453631"/>
                </a:lnTo>
                <a:lnTo>
                  <a:pt x="0" y="0"/>
                </a:lnTo>
                <a:lnTo>
                  <a:pt x="14682409" y="0"/>
                </a:lnTo>
                <a:lnTo>
                  <a:pt x="14682409" y="5453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852" y="628353"/>
            <a:ext cx="6941149" cy="4086601"/>
          </a:xfrm>
          <a:custGeom>
            <a:avLst/>
            <a:gdLst/>
            <a:ahLst/>
            <a:cxnLst/>
            <a:rect r="r" b="b" t="t" l="l"/>
            <a:pathLst>
              <a:path h="4086601" w="6941149">
                <a:moveTo>
                  <a:pt x="0" y="0"/>
                </a:moveTo>
                <a:lnTo>
                  <a:pt x="6941148" y="0"/>
                </a:lnTo>
                <a:lnTo>
                  <a:pt x="6941148" y="4086601"/>
                </a:lnTo>
                <a:lnTo>
                  <a:pt x="0" y="40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3852" y="5376359"/>
            <a:ext cx="6941149" cy="4086601"/>
          </a:xfrm>
          <a:custGeom>
            <a:avLst/>
            <a:gdLst/>
            <a:ahLst/>
            <a:cxnLst/>
            <a:rect r="r" b="b" t="t" l="l"/>
            <a:pathLst>
              <a:path h="4086601" w="6941149">
                <a:moveTo>
                  <a:pt x="0" y="0"/>
                </a:moveTo>
                <a:lnTo>
                  <a:pt x="6941148" y="0"/>
                </a:lnTo>
                <a:lnTo>
                  <a:pt x="6941148" y="4086602"/>
                </a:lnTo>
                <a:lnTo>
                  <a:pt x="0" y="4086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3692" y="656928"/>
            <a:ext cx="10903627" cy="178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Pre-existing Model </a:t>
            </a:r>
          </a:p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Analysis - Free Decay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63090" r="-9914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31412" y="2883382"/>
            <a:ext cx="8689081" cy="714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Free decay tests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Natural frequencies obtained by using FFT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Heave, roll, pitch: Higher frequency due to bouyancy and shifting forces</a:t>
            </a:r>
          </a:p>
          <a:p>
            <a:pPr algn="l">
              <a:lnSpc>
                <a:spcPts val="4698"/>
              </a:lnSpc>
            </a:pPr>
          </a:p>
          <a:p>
            <a:pPr algn="l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Surge, sway, yaw: Lower frequencies, dependent on mooring system</a:t>
            </a:r>
          </a:p>
          <a:p>
            <a:pPr algn="l">
              <a:lnSpc>
                <a:spcPts val="4698"/>
              </a:lnSpc>
            </a:pPr>
          </a:p>
          <a:p>
            <a:pPr algn="l" marL="0" indent="0" lvl="0">
              <a:lnSpc>
                <a:spcPts val="4698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Only major difference is in surge and pitch</a:t>
            </a:r>
          </a:p>
          <a:p>
            <a:pPr algn="l" marL="0" indent="0" lvl="0">
              <a:lnSpc>
                <a:spcPts val="469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293692" y="3101793"/>
            <a:ext cx="254206" cy="2542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93692" y="4283885"/>
            <a:ext cx="254206" cy="25420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93692" y="5462016"/>
            <a:ext cx="254206" cy="25420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93692" y="7243587"/>
            <a:ext cx="254206" cy="25420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293692" y="9021793"/>
            <a:ext cx="254206" cy="25420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6C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0995" y="761998"/>
            <a:ext cx="263656" cy="2636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473817">
            <a:off x="6870266" y="330118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8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8" y="9696504"/>
                </a:lnTo>
                <a:lnTo>
                  <a:pt x="8993508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5230448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5453631"/>
                </a:moveTo>
                <a:lnTo>
                  <a:pt x="14682409" y="5453631"/>
                </a:lnTo>
                <a:lnTo>
                  <a:pt x="14682409" y="0"/>
                </a:lnTo>
                <a:lnTo>
                  <a:pt x="0" y="0"/>
                </a:lnTo>
                <a:lnTo>
                  <a:pt x="0" y="54536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836039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0"/>
                </a:moveTo>
                <a:lnTo>
                  <a:pt x="14682409" y="0"/>
                </a:lnTo>
                <a:lnTo>
                  <a:pt x="14682409" y="5453631"/>
                </a:lnTo>
                <a:lnTo>
                  <a:pt x="0" y="545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4790" y="2732311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129" y="2732311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0995" y="5599142"/>
            <a:ext cx="13758997" cy="4306833"/>
          </a:xfrm>
          <a:custGeom>
            <a:avLst/>
            <a:gdLst/>
            <a:ahLst/>
            <a:cxnLst/>
            <a:rect r="r" b="b" t="t" l="l"/>
            <a:pathLst>
              <a:path h="4306833" w="13758997">
                <a:moveTo>
                  <a:pt x="0" y="0"/>
                </a:moveTo>
                <a:lnTo>
                  <a:pt x="13758997" y="0"/>
                </a:lnTo>
                <a:lnTo>
                  <a:pt x="13758997" y="4306833"/>
                </a:lnTo>
                <a:lnTo>
                  <a:pt x="0" y="430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0995" y="761998"/>
            <a:ext cx="13758997" cy="4215522"/>
          </a:xfrm>
          <a:custGeom>
            <a:avLst/>
            <a:gdLst/>
            <a:ahLst/>
            <a:cxnLst/>
            <a:rect r="r" b="b" t="t" l="l"/>
            <a:pathLst>
              <a:path h="4215522" w="13758997">
                <a:moveTo>
                  <a:pt x="0" y="0"/>
                </a:moveTo>
                <a:lnTo>
                  <a:pt x="13758997" y="0"/>
                </a:lnTo>
                <a:lnTo>
                  <a:pt x="13758997" y="4215523"/>
                </a:lnTo>
                <a:lnTo>
                  <a:pt x="0" y="4215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103120" y="-549735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0" y="9696504"/>
                </a:moveTo>
                <a:lnTo>
                  <a:pt x="8993507" y="9696504"/>
                </a:lnTo>
                <a:lnTo>
                  <a:pt x="8993507" y="0"/>
                </a:lnTo>
                <a:lnTo>
                  <a:pt x="0" y="0"/>
                </a:lnTo>
                <a:lnTo>
                  <a:pt x="0" y="9696504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470130">
            <a:off x="13030105" y="-2497843"/>
            <a:ext cx="6778808" cy="5814779"/>
          </a:xfrm>
          <a:custGeom>
            <a:avLst/>
            <a:gdLst/>
            <a:ahLst/>
            <a:cxnLst/>
            <a:rect r="r" b="b" t="t" l="l"/>
            <a:pathLst>
              <a:path h="5814779" w="6778808">
                <a:moveTo>
                  <a:pt x="6778807" y="5814779"/>
                </a:moveTo>
                <a:lnTo>
                  <a:pt x="0" y="5814779"/>
                </a:lnTo>
                <a:lnTo>
                  <a:pt x="0" y="0"/>
                </a:lnTo>
                <a:lnTo>
                  <a:pt x="6778807" y="0"/>
                </a:lnTo>
                <a:lnTo>
                  <a:pt x="6778807" y="58147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3090" r="-991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20148" y="1244769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4"/>
                </a:lnTo>
                <a:lnTo>
                  <a:pt x="0" y="571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2976">
            <a:off x="-1813115" y="6989950"/>
            <a:ext cx="7004117" cy="6008046"/>
          </a:xfrm>
          <a:custGeom>
            <a:avLst/>
            <a:gdLst/>
            <a:ahLst/>
            <a:cxnLst/>
            <a:rect r="r" b="b" t="t" l="l"/>
            <a:pathLst>
              <a:path h="6008046" w="7004117">
                <a:moveTo>
                  <a:pt x="0" y="0"/>
                </a:moveTo>
                <a:lnTo>
                  <a:pt x="7004117" y="0"/>
                </a:lnTo>
                <a:lnTo>
                  <a:pt x="7004117" y="6008046"/>
                </a:lnTo>
                <a:lnTo>
                  <a:pt x="0" y="600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3090" r="-991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47070" y="5732564"/>
            <a:ext cx="16793860" cy="3132611"/>
            <a:chOff x="0" y="0"/>
            <a:chExt cx="22391814" cy="4176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93149"/>
              <a:ext cx="22391814" cy="1683979"/>
            </a:xfrm>
            <a:custGeom>
              <a:avLst/>
              <a:gdLst/>
              <a:ahLst/>
              <a:cxnLst/>
              <a:rect r="r" b="b" t="t" l="l"/>
              <a:pathLst>
                <a:path h="1683979" w="22391814">
                  <a:moveTo>
                    <a:pt x="0" y="0"/>
                  </a:moveTo>
                  <a:lnTo>
                    <a:pt x="22391814" y="0"/>
                  </a:lnTo>
                  <a:lnTo>
                    <a:pt x="22391814" y="1683979"/>
                  </a:lnTo>
                  <a:lnTo>
                    <a:pt x="0" y="168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531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334" y="1700961"/>
              <a:ext cx="22345480" cy="2475853"/>
            </a:xfrm>
            <a:custGeom>
              <a:avLst/>
              <a:gdLst/>
              <a:ahLst/>
              <a:cxnLst/>
              <a:rect r="r" b="b" t="t" l="l"/>
              <a:pathLst>
                <a:path h="2475853" w="22345480">
                  <a:moveTo>
                    <a:pt x="0" y="0"/>
                  </a:moveTo>
                  <a:lnTo>
                    <a:pt x="22345480" y="0"/>
                  </a:lnTo>
                  <a:lnTo>
                    <a:pt x="22345480" y="2475853"/>
                  </a:lnTo>
                  <a:lnTo>
                    <a:pt x="0" y="2475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5" t="-4744" r="-16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7494" y="3046475"/>
            <a:ext cx="254206" cy="2542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7494" y="4360099"/>
            <a:ext cx="254206" cy="25420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1964" y="2788819"/>
            <a:ext cx="10793679" cy="202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Analysis across various wave and current conditions</a:t>
            </a:r>
          </a:p>
          <a:p>
            <a:pPr algn="l">
              <a:lnSpc>
                <a:spcPts val="5179"/>
              </a:lnSpc>
            </a:pPr>
          </a:p>
          <a:p>
            <a:pPr algn="l" marL="0" indent="0" lvl="0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IN Next"/>
                <a:ea typeface="DIN Next"/>
                <a:cs typeface="DIN Next"/>
                <a:sym typeface="DIN Next"/>
              </a:rPr>
              <a:t>Impact of second-order effects (QTF)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494" y="652843"/>
            <a:ext cx="16295108" cy="178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Pre-existing Model Analysis:</a:t>
            </a:r>
          </a:p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Wave and Current Induced Tests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695320" y="-3468846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9696504"/>
                </a:moveTo>
                <a:lnTo>
                  <a:pt x="0" y="9696504"/>
                </a:lnTo>
                <a:lnTo>
                  <a:pt x="0" y="0"/>
                </a:lnTo>
                <a:lnTo>
                  <a:pt x="8993507" y="0"/>
                </a:lnTo>
                <a:lnTo>
                  <a:pt x="8993507" y="9696504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904339" y="496283"/>
            <a:ext cx="0" cy="9374569"/>
          </a:xfrm>
          <a:prstGeom prst="line">
            <a:avLst/>
          </a:prstGeom>
          <a:ln cap="flat" w="19050">
            <a:solidFill>
              <a:srgbClr val="2D2A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17592" y="1093853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3264" y="1966855"/>
            <a:ext cx="1450873" cy="1450873"/>
          </a:xfrm>
          <a:custGeom>
            <a:avLst/>
            <a:gdLst/>
            <a:ahLst/>
            <a:cxnLst/>
            <a:rect r="r" b="b" t="t" l="l"/>
            <a:pathLst>
              <a:path h="1450873" w="1450873">
                <a:moveTo>
                  <a:pt x="0" y="0"/>
                </a:moveTo>
                <a:lnTo>
                  <a:pt x="1450872" y="0"/>
                </a:lnTo>
                <a:lnTo>
                  <a:pt x="1450872" y="1450872"/>
                </a:lnTo>
                <a:lnTo>
                  <a:pt x="0" y="145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9155" y="1966855"/>
            <a:ext cx="1450873" cy="1450873"/>
          </a:xfrm>
          <a:custGeom>
            <a:avLst/>
            <a:gdLst/>
            <a:ahLst/>
            <a:cxnLst/>
            <a:rect r="r" b="b" t="t" l="l"/>
            <a:pathLst>
              <a:path h="1450873" w="1450873">
                <a:moveTo>
                  <a:pt x="0" y="0"/>
                </a:moveTo>
                <a:lnTo>
                  <a:pt x="1450873" y="0"/>
                </a:lnTo>
                <a:lnTo>
                  <a:pt x="1450873" y="1450872"/>
                </a:lnTo>
                <a:lnTo>
                  <a:pt x="0" y="145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734" y="2185913"/>
            <a:ext cx="7251204" cy="3544026"/>
          </a:xfrm>
          <a:custGeom>
            <a:avLst/>
            <a:gdLst/>
            <a:ahLst/>
            <a:cxnLst/>
            <a:rect r="r" b="b" t="t" l="l"/>
            <a:pathLst>
              <a:path h="3544026" w="7251204">
                <a:moveTo>
                  <a:pt x="0" y="0"/>
                </a:moveTo>
                <a:lnTo>
                  <a:pt x="7251205" y="0"/>
                </a:lnTo>
                <a:lnTo>
                  <a:pt x="7251205" y="3544026"/>
                </a:lnTo>
                <a:lnTo>
                  <a:pt x="0" y="354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30777" y="2185913"/>
            <a:ext cx="8337204" cy="3855957"/>
          </a:xfrm>
          <a:custGeom>
            <a:avLst/>
            <a:gdLst/>
            <a:ahLst/>
            <a:cxnLst/>
            <a:rect r="r" b="b" t="t" l="l"/>
            <a:pathLst>
              <a:path h="3855957" w="8337204">
                <a:moveTo>
                  <a:pt x="0" y="0"/>
                </a:moveTo>
                <a:lnTo>
                  <a:pt x="8337204" y="0"/>
                </a:lnTo>
                <a:lnTo>
                  <a:pt x="8337204" y="3855957"/>
                </a:lnTo>
                <a:lnTo>
                  <a:pt x="0" y="3855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8734" y="6034739"/>
            <a:ext cx="7117854" cy="3523338"/>
          </a:xfrm>
          <a:custGeom>
            <a:avLst/>
            <a:gdLst/>
            <a:ahLst/>
            <a:cxnLst/>
            <a:rect r="r" b="b" t="t" l="l"/>
            <a:pathLst>
              <a:path h="3523338" w="7117854">
                <a:moveTo>
                  <a:pt x="0" y="0"/>
                </a:moveTo>
                <a:lnTo>
                  <a:pt x="7117855" y="0"/>
                </a:lnTo>
                <a:lnTo>
                  <a:pt x="7117855" y="3523338"/>
                </a:lnTo>
                <a:lnTo>
                  <a:pt x="0" y="3523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0777" y="6227658"/>
            <a:ext cx="8337204" cy="3855957"/>
          </a:xfrm>
          <a:custGeom>
            <a:avLst/>
            <a:gdLst/>
            <a:ahLst/>
            <a:cxnLst/>
            <a:rect r="r" b="b" t="t" l="l"/>
            <a:pathLst>
              <a:path h="3855957" w="8337204">
                <a:moveTo>
                  <a:pt x="0" y="0"/>
                </a:moveTo>
                <a:lnTo>
                  <a:pt x="8337204" y="0"/>
                </a:lnTo>
                <a:lnTo>
                  <a:pt x="8337204" y="3855957"/>
                </a:lnTo>
                <a:lnTo>
                  <a:pt x="0" y="3855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31428" y="4077107"/>
            <a:ext cx="1970642" cy="923738"/>
          </a:xfrm>
          <a:custGeom>
            <a:avLst/>
            <a:gdLst/>
            <a:ahLst/>
            <a:cxnLst/>
            <a:rect r="r" b="b" t="t" l="l"/>
            <a:pathLst>
              <a:path h="923738" w="1970642">
                <a:moveTo>
                  <a:pt x="0" y="0"/>
                </a:moveTo>
                <a:lnTo>
                  <a:pt x="1970641" y="0"/>
                </a:lnTo>
                <a:lnTo>
                  <a:pt x="1970641" y="923738"/>
                </a:lnTo>
                <a:lnTo>
                  <a:pt x="0" y="923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0037" y="761543"/>
            <a:ext cx="5634630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77468" y="8803094"/>
            <a:ext cx="2111909" cy="76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Customer Satisfaction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5476" y="8753673"/>
            <a:ext cx="2111909" cy="39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Revenue Growth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81406" y="8753673"/>
            <a:ext cx="2111909" cy="76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Employee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61543"/>
            <a:ext cx="5634630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673474" y="8101442"/>
            <a:ext cx="1946987" cy="912650"/>
          </a:xfrm>
          <a:custGeom>
            <a:avLst/>
            <a:gdLst/>
            <a:ahLst/>
            <a:cxnLst/>
            <a:rect r="r" b="b" t="t" l="l"/>
            <a:pathLst>
              <a:path h="912650" w="1946987">
                <a:moveTo>
                  <a:pt x="0" y="0"/>
                </a:moveTo>
                <a:lnTo>
                  <a:pt x="1946987" y="0"/>
                </a:lnTo>
                <a:lnTo>
                  <a:pt x="1946987" y="912650"/>
                </a:lnTo>
                <a:lnTo>
                  <a:pt x="0" y="912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6C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0995" y="761998"/>
            <a:ext cx="263656" cy="2636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9C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473817">
            <a:off x="6870266" y="3301180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8" y="0"/>
                </a:moveTo>
                <a:lnTo>
                  <a:pt x="0" y="0"/>
                </a:lnTo>
                <a:lnTo>
                  <a:pt x="0" y="9696504"/>
                </a:lnTo>
                <a:lnTo>
                  <a:pt x="8993508" y="9696504"/>
                </a:lnTo>
                <a:lnTo>
                  <a:pt x="8993508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-5230448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5453631"/>
                </a:moveTo>
                <a:lnTo>
                  <a:pt x="14682409" y="5453631"/>
                </a:lnTo>
                <a:lnTo>
                  <a:pt x="14682409" y="0"/>
                </a:lnTo>
                <a:lnTo>
                  <a:pt x="0" y="0"/>
                </a:lnTo>
                <a:lnTo>
                  <a:pt x="0" y="54536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836039" y="1541499"/>
            <a:ext cx="14682409" cy="5453630"/>
          </a:xfrm>
          <a:custGeom>
            <a:avLst/>
            <a:gdLst/>
            <a:ahLst/>
            <a:cxnLst/>
            <a:rect r="r" b="b" t="t" l="l"/>
            <a:pathLst>
              <a:path h="5453630" w="14682409">
                <a:moveTo>
                  <a:pt x="0" y="0"/>
                </a:moveTo>
                <a:lnTo>
                  <a:pt x="14682409" y="0"/>
                </a:lnTo>
                <a:lnTo>
                  <a:pt x="14682409" y="5453631"/>
                </a:lnTo>
                <a:lnTo>
                  <a:pt x="0" y="545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114" r="0" b="-400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26720" y="1539471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4" y="0"/>
                </a:lnTo>
                <a:lnTo>
                  <a:pt x="1050524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70995" y="8462783"/>
            <a:ext cx="1050523" cy="526743"/>
          </a:xfrm>
          <a:custGeom>
            <a:avLst/>
            <a:gdLst/>
            <a:ahLst/>
            <a:cxnLst/>
            <a:rect r="r" b="b" t="t" l="l"/>
            <a:pathLst>
              <a:path h="526743" w="1050523">
                <a:moveTo>
                  <a:pt x="0" y="0"/>
                </a:moveTo>
                <a:lnTo>
                  <a:pt x="1050523" y="0"/>
                </a:lnTo>
                <a:lnTo>
                  <a:pt x="1050523" y="526743"/>
                </a:lnTo>
                <a:lnTo>
                  <a:pt x="0" y="52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5693" y="3067721"/>
            <a:ext cx="15716613" cy="4151558"/>
          </a:xfrm>
          <a:custGeom>
            <a:avLst/>
            <a:gdLst/>
            <a:ahLst/>
            <a:cxnLst/>
            <a:rect r="r" b="b" t="t" l="l"/>
            <a:pathLst>
              <a:path h="4151558" w="15716613">
                <a:moveTo>
                  <a:pt x="0" y="0"/>
                </a:moveTo>
                <a:lnTo>
                  <a:pt x="15716614" y="0"/>
                </a:lnTo>
                <a:lnTo>
                  <a:pt x="15716614" y="4151558"/>
                </a:lnTo>
                <a:lnTo>
                  <a:pt x="0" y="415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8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75801" y="3067721"/>
            <a:ext cx="5259976" cy="4151558"/>
            <a:chOff x="0" y="0"/>
            <a:chExt cx="1385344" cy="10934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5344" cy="1093415"/>
            </a:xfrm>
            <a:custGeom>
              <a:avLst/>
              <a:gdLst/>
              <a:ahLst/>
              <a:cxnLst/>
              <a:rect r="r" b="b" t="t" l="l"/>
              <a:pathLst>
                <a:path h="1093415" w="1385344">
                  <a:moveTo>
                    <a:pt x="25022" y="0"/>
                  </a:moveTo>
                  <a:lnTo>
                    <a:pt x="1360322" y="0"/>
                  </a:lnTo>
                  <a:cubicBezTo>
                    <a:pt x="1374141" y="0"/>
                    <a:pt x="1385344" y="11203"/>
                    <a:pt x="1385344" y="25022"/>
                  </a:cubicBezTo>
                  <a:lnTo>
                    <a:pt x="1385344" y="1068393"/>
                  </a:lnTo>
                  <a:cubicBezTo>
                    <a:pt x="1385344" y="1082212"/>
                    <a:pt x="1374141" y="1093415"/>
                    <a:pt x="1360322" y="1093415"/>
                  </a:cubicBezTo>
                  <a:lnTo>
                    <a:pt x="25022" y="1093415"/>
                  </a:lnTo>
                  <a:cubicBezTo>
                    <a:pt x="11203" y="1093415"/>
                    <a:pt x="0" y="1082212"/>
                    <a:pt x="0" y="1068393"/>
                  </a:cubicBezTo>
                  <a:lnTo>
                    <a:pt x="0" y="25022"/>
                  </a:lnTo>
                  <a:cubicBezTo>
                    <a:pt x="0" y="11203"/>
                    <a:pt x="11203" y="0"/>
                    <a:pt x="250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385344" cy="1169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695320" y="-3468846"/>
            <a:ext cx="8993507" cy="9696504"/>
          </a:xfrm>
          <a:custGeom>
            <a:avLst/>
            <a:gdLst/>
            <a:ahLst/>
            <a:cxnLst/>
            <a:rect r="r" b="b" t="t" l="l"/>
            <a:pathLst>
              <a:path h="9696504" w="8993507">
                <a:moveTo>
                  <a:pt x="8993507" y="9696504"/>
                </a:moveTo>
                <a:lnTo>
                  <a:pt x="0" y="9696504"/>
                </a:lnTo>
                <a:lnTo>
                  <a:pt x="0" y="0"/>
                </a:lnTo>
                <a:lnTo>
                  <a:pt x="8993507" y="0"/>
                </a:lnTo>
                <a:lnTo>
                  <a:pt x="8993507" y="9696504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904339" y="496283"/>
            <a:ext cx="0" cy="9374569"/>
          </a:xfrm>
          <a:prstGeom prst="line">
            <a:avLst/>
          </a:prstGeom>
          <a:ln cap="flat" w="19050">
            <a:solidFill>
              <a:srgbClr val="2D2A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17592" y="1093853"/>
            <a:ext cx="1138997" cy="571105"/>
          </a:xfrm>
          <a:custGeom>
            <a:avLst/>
            <a:gdLst/>
            <a:ahLst/>
            <a:cxnLst/>
            <a:rect r="r" b="b" t="t" l="l"/>
            <a:pathLst>
              <a:path h="571105" w="1138997">
                <a:moveTo>
                  <a:pt x="0" y="0"/>
                </a:moveTo>
                <a:lnTo>
                  <a:pt x="1138997" y="0"/>
                </a:lnTo>
                <a:lnTo>
                  <a:pt x="1138997" y="571105"/>
                </a:lnTo>
                <a:lnTo>
                  <a:pt x="0" y="57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0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3264" y="1966855"/>
            <a:ext cx="1450873" cy="1450873"/>
          </a:xfrm>
          <a:custGeom>
            <a:avLst/>
            <a:gdLst/>
            <a:ahLst/>
            <a:cxnLst/>
            <a:rect r="r" b="b" t="t" l="l"/>
            <a:pathLst>
              <a:path h="1450873" w="1450873">
                <a:moveTo>
                  <a:pt x="0" y="0"/>
                </a:moveTo>
                <a:lnTo>
                  <a:pt x="1450872" y="0"/>
                </a:lnTo>
                <a:lnTo>
                  <a:pt x="1450872" y="1450872"/>
                </a:lnTo>
                <a:lnTo>
                  <a:pt x="0" y="145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9155" y="1966855"/>
            <a:ext cx="1450873" cy="1450873"/>
          </a:xfrm>
          <a:custGeom>
            <a:avLst/>
            <a:gdLst/>
            <a:ahLst/>
            <a:cxnLst/>
            <a:rect r="r" b="b" t="t" l="l"/>
            <a:pathLst>
              <a:path h="1450873" w="1450873">
                <a:moveTo>
                  <a:pt x="0" y="0"/>
                </a:moveTo>
                <a:lnTo>
                  <a:pt x="1450873" y="0"/>
                </a:lnTo>
                <a:lnTo>
                  <a:pt x="1450873" y="1450872"/>
                </a:lnTo>
                <a:lnTo>
                  <a:pt x="0" y="145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037" y="2234616"/>
            <a:ext cx="7556828" cy="3693400"/>
          </a:xfrm>
          <a:custGeom>
            <a:avLst/>
            <a:gdLst/>
            <a:ahLst/>
            <a:cxnLst/>
            <a:rect r="r" b="b" t="t" l="l"/>
            <a:pathLst>
              <a:path h="3693400" w="7556828">
                <a:moveTo>
                  <a:pt x="0" y="0"/>
                </a:moveTo>
                <a:lnTo>
                  <a:pt x="7556828" y="0"/>
                </a:lnTo>
                <a:lnTo>
                  <a:pt x="7556828" y="3693400"/>
                </a:lnTo>
                <a:lnTo>
                  <a:pt x="0" y="3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0037" y="6073231"/>
            <a:ext cx="7556828" cy="3702846"/>
          </a:xfrm>
          <a:custGeom>
            <a:avLst/>
            <a:gdLst/>
            <a:ahLst/>
            <a:cxnLst/>
            <a:rect r="r" b="b" t="t" l="l"/>
            <a:pathLst>
              <a:path h="3702846" w="7556828">
                <a:moveTo>
                  <a:pt x="0" y="0"/>
                </a:moveTo>
                <a:lnTo>
                  <a:pt x="7556828" y="0"/>
                </a:lnTo>
                <a:lnTo>
                  <a:pt x="7556828" y="3702845"/>
                </a:lnTo>
                <a:lnTo>
                  <a:pt x="0" y="3702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2994" y="2234616"/>
            <a:ext cx="7582448" cy="3838614"/>
          </a:xfrm>
          <a:custGeom>
            <a:avLst/>
            <a:gdLst/>
            <a:ahLst/>
            <a:cxnLst/>
            <a:rect r="r" b="b" t="t" l="l"/>
            <a:pathLst>
              <a:path h="3838614" w="7582448">
                <a:moveTo>
                  <a:pt x="0" y="0"/>
                </a:moveTo>
                <a:lnTo>
                  <a:pt x="7582448" y="0"/>
                </a:lnTo>
                <a:lnTo>
                  <a:pt x="7582448" y="3838615"/>
                </a:lnTo>
                <a:lnTo>
                  <a:pt x="0" y="3838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12994" y="6227658"/>
            <a:ext cx="7582448" cy="3791224"/>
          </a:xfrm>
          <a:custGeom>
            <a:avLst/>
            <a:gdLst/>
            <a:ahLst/>
            <a:cxnLst/>
            <a:rect r="r" b="b" t="t" l="l"/>
            <a:pathLst>
              <a:path h="3791224" w="7582448">
                <a:moveTo>
                  <a:pt x="0" y="0"/>
                </a:moveTo>
                <a:lnTo>
                  <a:pt x="7582448" y="0"/>
                </a:lnTo>
                <a:lnTo>
                  <a:pt x="7582448" y="3791224"/>
                </a:lnTo>
                <a:lnTo>
                  <a:pt x="0" y="3791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0037" y="761543"/>
            <a:ext cx="5634630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77468" y="8803094"/>
            <a:ext cx="2111909" cy="76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Customer Satisfaction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5476" y="8753673"/>
            <a:ext cx="2111909" cy="39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Revenue Growth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1406" y="8753673"/>
            <a:ext cx="2111909" cy="76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2"/>
              </a:lnSpc>
            </a:pPr>
            <a:r>
              <a:rPr lang="en-US" b="true" sz="2269">
                <a:solidFill>
                  <a:srgbClr val="FFFFFF"/>
                </a:solidFill>
                <a:latin typeface="DIN Next Bold"/>
                <a:ea typeface="DIN Next Bold"/>
                <a:cs typeface="DIN Next Bold"/>
                <a:sym typeface="DIN Next Bold"/>
              </a:rPr>
              <a:t>Employee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67981" y="9317964"/>
            <a:ext cx="152400" cy="2762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61543"/>
            <a:ext cx="5634630" cy="9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6714" b="true">
                <a:solidFill>
                  <a:srgbClr val="14455D"/>
                </a:solidFill>
                <a:latin typeface="DIN Next Bold"/>
                <a:ea typeface="DIN Next Bold"/>
                <a:cs typeface="DIN Next Bold"/>
                <a:sym typeface="DIN Next Bold"/>
              </a:rPr>
              <a:t>Load Case 2.5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DAGqvXTPo4Y</dc:identifier>
  <dcterms:modified xsi:type="dcterms:W3CDTF">2011-08-01T06:04:30Z</dcterms:modified>
  <cp:revision>1</cp:revision>
  <dc:title>Teal and White Professional Business Pitch Deck Presentation</dc:title>
</cp:coreProperties>
</file>